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256" r:id="rId5"/>
    <p:sldId id="258" r:id="rId6"/>
    <p:sldId id="257" r:id="rId7"/>
    <p:sldId id="286" r:id="rId8"/>
    <p:sldId id="287" r:id="rId9"/>
    <p:sldId id="289" r:id="rId10"/>
    <p:sldId id="317" r:id="rId11"/>
    <p:sldId id="290" r:id="rId12"/>
    <p:sldId id="288" r:id="rId13"/>
    <p:sldId id="260" r:id="rId14"/>
    <p:sldId id="312" r:id="rId15"/>
    <p:sldId id="291" r:id="rId16"/>
    <p:sldId id="293" r:id="rId17"/>
    <p:sldId id="292" r:id="rId18"/>
    <p:sldId id="306" r:id="rId19"/>
    <p:sldId id="310" r:id="rId20"/>
    <p:sldId id="295" r:id="rId21"/>
    <p:sldId id="296" r:id="rId22"/>
    <p:sldId id="300" r:id="rId23"/>
    <p:sldId id="297" r:id="rId24"/>
    <p:sldId id="305" r:id="rId25"/>
    <p:sldId id="303" r:id="rId26"/>
    <p:sldId id="319" r:id="rId27"/>
    <p:sldId id="313" r:id="rId28"/>
    <p:sldId id="314" r:id="rId29"/>
    <p:sldId id="315" r:id="rId30"/>
    <p:sldId id="301" r:id="rId31"/>
    <p:sldId id="307" r:id="rId32"/>
    <p:sldId id="308" r:id="rId33"/>
    <p:sldId id="267" r:id="rId34"/>
    <p:sldId id="268" r:id="rId35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80064" autoAdjust="0"/>
  </p:normalViewPr>
  <p:slideViewPr>
    <p:cSldViewPr snapToGrid="0">
      <p:cViewPr varScale="1">
        <p:scale>
          <a:sx n="134" d="100"/>
          <a:sy n="134" d="100"/>
        </p:scale>
        <p:origin x="1188" y="13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D784F2-097A-4060-8FF3-6FB91EC3D7DB}" type="datetime1">
              <a:rPr lang="fr-FR" smtClean="0"/>
              <a:t>07/07/2021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831430A-4AA4-45C8-AC23-CD6B61C41A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F86344-02EE-4788-B238-DABD819F9A49}" type="datetime1">
              <a:rPr lang="fr-FR" noProof="0" smtClean="0"/>
              <a:t>07/07/2021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734D747-9380-41EE-9946-EC9EC0CA5D1E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39355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Cela se traduit par des clés primaires et des clé étrangères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21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128271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injecter du contenu dans une page, provoquant ainsi des actions sur les navigateurs web visitant la page</a:t>
            </a:r>
          </a:p>
          <a:p>
            <a:endParaRPr lang="fr-F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fr-F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HTMLSPECIALCHARS = transforme les caractère spéciaux en entité HTML</a:t>
            </a:r>
          </a:p>
          <a:p>
            <a:endParaRPr lang="fr-F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fr-FR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XSS = cross site </a:t>
            </a:r>
            <a:r>
              <a:rPr lang="fr-FR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scripting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28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351261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6E7076"/>
                </a:solidFill>
                <a:effectLst/>
                <a:latin typeface="Roboto" panose="020B0604020202020204" pitchFamily="2" charset="0"/>
              </a:rPr>
              <a:t>insérer des instructions SQL malveillantes dans l’application web, pouvant potentiellement accéder à des données sensibles dans la base de données ou détruire ces données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29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3074475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690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783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fr-FR" dirty="0"/>
              <a:t>N’ayant pas eu de projet qui couvrait suffisamment de point j’ai développer a partir de la fin du stage un second projet qui me tenait a cœur et que je pense mener jusqu’au bout avec une mise en ligne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3578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fr-FR" dirty="0"/>
              <a:t>Entreprise étant a Tous j’ai du faire mon stage en distanciel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81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4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33490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fr-FR" dirty="0"/>
              <a:t>Jeu de bataille en ligne où l’on incarne une divinité venant de différente mythologie comme égyptienne, Romaine ou encore Grec</a:t>
            </a:r>
          </a:p>
          <a:p>
            <a:pPr rtl="0"/>
            <a:endParaRPr lang="fr-FR" dirty="0"/>
          </a:p>
          <a:p>
            <a:pPr rtl="0"/>
            <a:r>
              <a:rPr lang="fr-FR" dirty="0"/>
              <a:t>Projet choix aléatoire d’un personnage du jeu pour une partie car le jeu ne le prévoit pas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096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15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7885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16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16672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18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525058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Relation One To </a:t>
            </a:r>
            <a:r>
              <a:rPr lang="fr-FR" dirty="0" err="1"/>
              <a:t>Many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20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38020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orme libre : Forme 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6" name="Forme libre : Form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7" name="Triangle rectangle 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8" name="Triangle droit 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9" name="Triangle droit 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20" name="Forme libre : Form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  <p:sp>
          <p:nvSpPr>
            <p:cNvPr id="9" name="Forme libre : Form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0" name="Forme libre : Form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11" name="Forme libre : Form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orme libre : Form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4" name="Forme libre : Form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égori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0" name="Espace réservé d’image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’image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2" name="Espace réservé d’image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3" name="Espace réservé d’image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4" name="Espace réservé d’image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texte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8" name="Espace réservé du texte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9" name="Espace réservé du texte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Sect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7" name="Espace réservé du texte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’image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64290" y="1444649"/>
            <a:ext cx="7694310" cy="4579079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Forme libre : Form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0" name="Forme libre : Form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1" name="Forme libre : Form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2" name="Forme libre : Form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orme libre : Form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6" name="Forme libre : Forme 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0" name="Forme libre : Form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1" name="Espace réservé du numéro de diapositive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Triangle rectangle 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Triangle droit 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9" name="Triangle droit 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2" name="Forme libre : Form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Triangle droit 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Forme libre : Forme 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orme libre : Form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numéro de diapositive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orme libre : Form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28" name="Forme libre : Form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</p:grpSp>
      <p:sp>
        <p:nvSpPr>
          <p:cNvPr id="29" name="Forme libre : Forme 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35" name="Espace réservé du numéro de diapositive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 rtl="0"/>
            <a:r>
              <a:rPr lang="fr-FR" sz="18400" noProof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Guillemet</a:t>
            </a:r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one+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500" y="1625385"/>
            <a:ext cx="6718300" cy="409324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3365" y="1825625"/>
            <a:ext cx="11215235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4500" y="1681163"/>
            <a:ext cx="5157787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6" name="Espace réservé du texte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00812" y="1681163"/>
            <a:ext cx="5157788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contenu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4500" y="2505075"/>
            <a:ext cx="5157787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8" name="Espace réservé du contenu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75412" y="2505075"/>
            <a:ext cx="5183188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3365" y="1517715"/>
            <a:ext cx="5184437" cy="4659248"/>
          </a:xfrm>
        </p:spPr>
        <p:txBody>
          <a:bodyPr rtlCol="0"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1" name="Espace réservé du contenu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74163" y="1517715"/>
            <a:ext cx="5184437" cy="465924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7" name="Forme libre : Form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9" name="Forme libre : Form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fr-FR" noProof="0">
                <a:latin typeface="+mj-lt"/>
              </a:rPr>
              <a:t>Modifiez le style du titre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orme libre : Form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4" name="Forme libre : Forme 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 : Coin rogné 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17" name="Rectangle : Coin rogné 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18" name="Forme libre : Form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4" r:id="rId7"/>
    <p:sldLayoutId id="2147483665" r:id="rId8"/>
    <p:sldLayoutId id="2147483673" r:id="rId9"/>
    <p:sldLayoutId id="2147483662" r:id="rId10"/>
    <p:sldLayoutId id="2147483663" r:id="rId11"/>
    <p:sldLayoutId id="2147483664" r:id="rId12"/>
    <p:sldLayoutId id="2147483675" r:id="rId13"/>
    <p:sldLayoutId id="2147483676" r:id="rId14"/>
    <p:sldLayoutId id="2147483672" r:id="rId15"/>
    <p:sldLayoutId id="2147483667" r:id="rId16"/>
    <p:sldLayoutId id="214748366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Soutenance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marL="0" indent="0" algn="ctr" rtl="0">
              <a:buNone/>
            </a:pPr>
            <a:r>
              <a:rPr lang="fr-FR" dirty="0"/>
              <a:t>Pour le titre professionnel développeur Web/ Web Mobile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9DC0282-6AD2-458C-95A9-FE880377F12C}"/>
              </a:ext>
            </a:extLst>
          </p:cNvPr>
          <p:cNvSpPr txBox="1"/>
          <p:nvPr/>
        </p:nvSpPr>
        <p:spPr>
          <a:xfrm>
            <a:off x="314553" y="6298387"/>
            <a:ext cx="225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Par Loïc LECOMTE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105" y="765958"/>
            <a:ext cx="7088992" cy="686122"/>
          </a:xfrm>
        </p:spPr>
        <p:txBody>
          <a:bodyPr rtlCol="0">
            <a:noAutofit/>
          </a:bodyPr>
          <a:lstStyle/>
          <a:p>
            <a:r>
              <a:rPr lang="fr-FR" sz="3600" dirty="0"/>
              <a:t>Projet « </a:t>
            </a:r>
            <a:r>
              <a:rPr lang="fr-FR" sz="3600" dirty="0" err="1"/>
              <a:t>Randomizer</a:t>
            </a:r>
            <a:r>
              <a:rPr lang="fr-FR" sz="3600" dirty="0"/>
              <a:t> SMITE »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8150" y="1581941"/>
            <a:ext cx="4327235" cy="365760"/>
          </a:xfrm>
        </p:spPr>
        <p:txBody>
          <a:bodyPr rtlCol="0"/>
          <a:lstStyle/>
          <a:p>
            <a:pPr rtl="0"/>
            <a:r>
              <a:rPr lang="fr-FR" dirty="0"/>
              <a:t>Présentation du jeu et du projet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10</a:t>
            </a:fld>
            <a:endParaRPr lang="fr-FR"/>
          </a:p>
        </p:txBody>
      </p:sp>
      <p:sp>
        <p:nvSpPr>
          <p:cNvPr id="7" name="Espace réservé du texte 4">
            <a:extLst>
              <a:ext uri="{FF2B5EF4-FFF2-40B4-BE49-F238E27FC236}">
                <a16:creationId xmlns:a16="http://schemas.microsoft.com/office/drawing/2014/main" id="{25C58FE1-266B-42A0-A434-F7A5D4672678}"/>
              </a:ext>
            </a:extLst>
          </p:cNvPr>
          <p:cNvSpPr txBox="1">
            <a:spLocks/>
          </p:cNvSpPr>
          <p:nvPr/>
        </p:nvSpPr>
        <p:spPr>
          <a:xfrm>
            <a:off x="676192" y="4845955"/>
            <a:ext cx="9718386" cy="1169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lang="en-US" sz="1600" kern="12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Smite est un MOBA (Multiplayer Online Battle Arena)</a:t>
            </a:r>
          </a:p>
          <a:p>
            <a:r>
              <a:rPr lang="fr-FR" dirty="0">
                <a:solidFill>
                  <a:schemeClr val="bg1"/>
                </a:solidFill>
              </a:rPr>
              <a:t>Développé et édité par Hi-</a:t>
            </a:r>
            <a:r>
              <a:rPr lang="fr-FR" dirty="0" err="1">
                <a:solidFill>
                  <a:schemeClr val="bg1"/>
                </a:solidFill>
              </a:rPr>
              <a:t>Rez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Sortie en 2014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CBF80B1-AE50-4BDE-B4AB-71187B224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665" y="2335362"/>
            <a:ext cx="5669756" cy="191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A828734-B4CC-4BC8-A9EE-0E784ACD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11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0AD86FB9-7DA8-4F62-B77D-F5E1D4DCA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856" y="400120"/>
            <a:ext cx="6732888" cy="614293"/>
          </a:xfrm>
        </p:spPr>
        <p:txBody>
          <a:bodyPr>
            <a:noAutofit/>
          </a:bodyPr>
          <a:lstStyle/>
          <a:p>
            <a:r>
              <a:rPr lang="fr-FR" sz="3200" dirty="0"/>
              <a:t>Cas d’utilisation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1403ABC-B30C-4726-996D-7B22F17E6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357574"/>
            <a:ext cx="9382539" cy="5041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01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12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28DB49B-E638-41D3-BE45-D643D8FD6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888" y="1431534"/>
            <a:ext cx="8529470" cy="507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9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13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E3B6CF6-502F-499D-8DA8-F8E2392CB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22" y="1442372"/>
            <a:ext cx="9032766" cy="480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42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14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CECAD4-67C0-4904-B5A8-F01075F03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mobile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E4A42FE-7A07-407E-9966-4FCF052CE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915" y="1365662"/>
            <a:ext cx="2782553" cy="536495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F2325C3-C33E-4172-B81F-346C39F39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440" y="1422812"/>
            <a:ext cx="23831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2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B28CA5-14FE-4AE3-B63F-C97556BF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98" y="235744"/>
            <a:ext cx="7781544" cy="616167"/>
          </a:xfrm>
        </p:spPr>
        <p:txBody>
          <a:bodyPr>
            <a:normAutofit/>
          </a:bodyPr>
          <a:lstStyle/>
          <a:p>
            <a:r>
              <a:rPr lang="fr-FR" sz="3600" dirty="0"/>
              <a:t>Extraits de code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997B722-77BE-4DEB-B6C1-BFFC75AE5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798" y="851911"/>
            <a:ext cx="6803136" cy="365760"/>
          </a:xfrm>
        </p:spPr>
        <p:txBody>
          <a:bodyPr/>
          <a:lstStyle/>
          <a:p>
            <a:r>
              <a:rPr lang="fr-FR" dirty="0"/>
              <a:t>Extrait HTML de la page du tirage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2E92C53-4D97-4BB1-82DE-8ABC6CE73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15</a:t>
            </a:fld>
            <a:endParaRPr lang="fr-FR" noProof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364E413-BA58-4508-9A5C-5EA13D371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456" y="1178637"/>
            <a:ext cx="8880952" cy="550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28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B28CA5-14FE-4AE3-B63F-C97556BF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98" y="235744"/>
            <a:ext cx="7781544" cy="616167"/>
          </a:xfrm>
        </p:spPr>
        <p:txBody>
          <a:bodyPr>
            <a:normAutofit/>
          </a:bodyPr>
          <a:lstStyle/>
          <a:p>
            <a:r>
              <a:rPr lang="fr-FR" sz="3600" dirty="0"/>
              <a:t>Extraits de code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997B722-77BE-4DEB-B6C1-BFFC75AE5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798" y="779112"/>
            <a:ext cx="6803136" cy="365760"/>
          </a:xfrm>
        </p:spPr>
        <p:txBody>
          <a:bodyPr/>
          <a:lstStyle/>
          <a:p>
            <a:r>
              <a:rPr lang="fr-FR" dirty="0"/>
              <a:t>Extrait SCSS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2E92C53-4D97-4BB1-82DE-8ABC6CE73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16</a:t>
            </a:fld>
            <a:endParaRPr lang="fr-FR" noProof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5406F80-1B95-4F5E-8ED9-EC666A789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012" y="1144872"/>
            <a:ext cx="4050922" cy="544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561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17</a:t>
            </a:fld>
            <a:endParaRPr lang="fr-FR" noProof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334E834-DE87-4DC0-864B-A31D79E4D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56" y="1458132"/>
            <a:ext cx="10941844" cy="394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2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18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E189437-2041-49AF-ACA7-DF821B844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85" y="2087479"/>
            <a:ext cx="4276804" cy="289412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68AA805-E32F-4538-8A05-B0CA281C42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0334" y="1804737"/>
            <a:ext cx="4575665" cy="357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19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473479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484" y="765562"/>
            <a:ext cx="4541323" cy="923330"/>
          </a:xfrm>
        </p:spPr>
        <p:txBody>
          <a:bodyPr rtlCol="0"/>
          <a:lstStyle/>
          <a:p>
            <a:pPr rtl="0"/>
            <a:r>
              <a:rPr lang="fr-FR" sz="6000" dirty="0"/>
              <a:t>SOMMAIRE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8781" y="1650144"/>
            <a:ext cx="7353503" cy="4093243"/>
          </a:xfrm>
        </p:spPr>
        <p:txBody>
          <a:bodyPr rtlCol="0"/>
          <a:lstStyle/>
          <a:p>
            <a:endParaRPr lang="fr-FR" dirty="0"/>
          </a:p>
          <a:p>
            <a:r>
              <a:rPr lang="fr-FR" dirty="0"/>
              <a:t>L’entreprise </a:t>
            </a:r>
            <a:r>
              <a:rPr lang="fr-FR" dirty="0" err="1"/>
              <a:t>Ibloo</a:t>
            </a:r>
            <a:endParaRPr lang="fr-FR" dirty="0"/>
          </a:p>
          <a:p>
            <a:r>
              <a:rPr lang="fr-FR" dirty="0"/>
              <a:t>Projet « Test de l’éligibilité via la géolocalisation »</a:t>
            </a:r>
          </a:p>
          <a:p>
            <a:r>
              <a:rPr lang="fr-FR" dirty="0"/>
              <a:t>Démonstration</a:t>
            </a:r>
          </a:p>
          <a:p>
            <a:endParaRPr lang="fr-FR" dirty="0"/>
          </a:p>
          <a:p>
            <a:r>
              <a:rPr lang="fr-FR" dirty="0"/>
              <a:t>Projet « Smite </a:t>
            </a: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Build</a:t>
            </a:r>
            <a:r>
              <a:rPr lang="fr-FR" dirty="0"/>
              <a:t> »</a:t>
            </a:r>
          </a:p>
          <a:p>
            <a:r>
              <a:rPr lang="fr-FR" dirty="0"/>
              <a:t>Démonstration</a:t>
            </a:r>
          </a:p>
          <a:p>
            <a:pPr lvl="1"/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698498-3CA5-4222-A2CA-068A5564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500" y="379455"/>
            <a:ext cx="9308219" cy="624517"/>
          </a:xfrm>
        </p:spPr>
        <p:txBody>
          <a:bodyPr>
            <a:normAutofit/>
          </a:bodyPr>
          <a:lstStyle/>
          <a:p>
            <a:r>
              <a:rPr lang="fr-FR" sz="3600" dirty="0"/>
              <a:t>Modèle conceptuel de données: Merise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3BA10D-3F1F-45C4-B4DC-09C9951D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20</a:t>
            </a:fld>
            <a:endParaRPr lang="fr-FR" noProof="0"/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0380C645-3F93-41C5-B68F-7862FC956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3572" y="1026309"/>
            <a:ext cx="6803136" cy="365760"/>
          </a:xfrm>
        </p:spPr>
        <p:txBody>
          <a:bodyPr/>
          <a:lstStyle/>
          <a:p>
            <a:r>
              <a:rPr lang="fr-FR" dirty="0"/>
              <a:t>Création d’une base de données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0366A99-65DF-432D-B19E-E6F9E6E93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88" y="1538287"/>
            <a:ext cx="11263312" cy="491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17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698498-3CA5-4222-A2CA-068A5564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626" y="363768"/>
            <a:ext cx="6761660" cy="624517"/>
          </a:xfrm>
        </p:spPr>
        <p:txBody>
          <a:bodyPr>
            <a:normAutofit/>
          </a:bodyPr>
          <a:lstStyle/>
          <a:p>
            <a:r>
              <a:rPr lang="fr-FR" sz="3600" dirty="0"/>
              <a:t>Modèle Logique de Données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3BA10D-3F1F-45C4-B4DC-09C9951D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21</a:t>
            </a:fld>
            <a:endParaRPr lang="fr-FR" noProof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24C6CBC-8EE7-41D8-B623-3585D9CD4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149" y="1357312"/>
            <a:ext cx="4855020" cy="466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41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74196B-EB3E-45EB-8695-2BF039805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948" y="528452"/>
            <a:ext cx="5354940" cy="618580"/>
          </a:xfrm>
        </p:spPr>
        <p:txBody>
          <a:bodyPr>
            <a:normAutofit/>
          </a:bodyPr>
          <a:lstStyle/>
          <a:p>
            <a:r>
              <a:rPr lang="fr-FR" sz="3600" dirty="0"/>
              <a:t>Architecture MVC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EB25755-37C7-4569-AFD4-3B19212B6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22</a:t>
            </a:fld>
            <a:endParaRPr lang="fr-FR" noProof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D923F3C-581F-4B24-8B74-79737A654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651312"/>
            <a:ext cx="7754868" cy="459749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CF3627A-DD43-474E-AF5C-0A0523F48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6154" y="2121460"/>
            <a:ext cx="2715004" cy="334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4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D5ABE1-7D49-48A2-B4BB-FF6060A52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56" y="222323"/>
            <a:ext cx="7781544" cy="700028"/>
          </a:xfrm>
        </p:spPr>
        <p:txBody>
          <a:bodyPr>
            <a:normAutofit/>
          </a:bodyPr>
          <a:lstStyle/>
          <a:p>
            <a:r>
              <a:rPr lang="fr-FR" sz="3600" dirty="0"/>
              <a:t>Le Router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184D3E-9835-4935-9D34-8A8347408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1556" y="1031264"/>
            <a:ext cx="6803136" cy="365760"/>
          </a:xfrm>
        </p:spPr>
        <p:txBody>
          <a:bodyPr/>
          <a:lstStyle/>
          <a:p>
            <a:r>
              <a:rPr lang="fr-FR" dirty="0"/>
              <a:t>Chemin via l’URL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BD001B-E23D-4F99-B02A-7A1B5B1FD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23</a:t>
            </a:fld>
            <a:endParaRPr lang="fr-FR" noProof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86EFCB8-3223-4D2C-8982-6768ABC76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618" y="1505937"/>
            <a:ext cx="5512006" cy="461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2594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D5ABE1-7D49-48A2-B4BB-FF6060A52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56" y="222323"/>
            <a:ext cx="7781544" cy="700028"/>
          </a:xfrm>
        </p:spPr>
        <p:txBody>
          <a:bodyPr>
            <a:normAutofit/>
          </a:bodyPr>
          <a:lstStyle/>
          <a:p>
            <a:r>
              <a:rPr lang="fr-FR" sz="3600" dirty="0"/>
              <a:t>C.R.U.D.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184D3E-9835-4935-9D34-8A8347408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1556" y="1031264"/>
            <a:ext cx="6803136" cy="365760"/>
          </a:xfrm>
        </p:spPr>
        <p:txBody>
          <a:bodyPr/>
          <a:lstStyle/>
          <a:p>
            <a:r>
              <a:rPr lang="fr-FR" dirty="0"/>
              <a:t>Connexion a la base de données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BD001B-E23D-4F99-B02A-7A1B5B1FD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24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024AC2A-7DC0-4719-897A-B89417903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766" y="1505937"/>
            <a:ext cx="6170467" cy="522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1215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D5ABE1-7D49-48A2-B4BB-FF6060A52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56" y="222323"/>
            <a:ext cx="7781544" cy="700028"/>
          </a:xfrm>
        </p:spPr>
        <p:txBody>
          <a:bodyPr>
            <a:normAutofit/>
          </a:bodyPr>
          <a:lstStyle/>
          <a:p>
            <a:r>
              <a:rPr lang="fr-FR" sz="3600" dirty="0"/>
              <a:t>C.R.U.D.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184D3E-9835-4935-9D34-8A8347408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1556" y="1031264"/>
            <a:ext cx="6803136" cy="365760"/>
          </a:xfrm>
        </p:spPr>
        <p:txBody>
          <a:bodyPr/>
          <a:lstStyle/>
          <a:p>
            <a:r>
              <a:rPr lang="fr-FR" dirty="0"/>
              <a:t>Extrait contrôler </a:t>
            </a:r>
            <a:r>
              <a:rPr lang="fr-FR" dirty="0" err="1"/>
              <a:t>add.php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BD001B-E23D-4F99-B02A-7A1B5B1FD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25</a:t>
            </a:fld>
            <a:endParaRPr lang="fr-FR" noProof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4C43A2F-BFB7-4182-BB74-042F8F323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930" y="1397024"/>
            <a:ext cx="8901887" cy="495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248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D5ABE1-7D49-48A2-B4BB-FF6060A52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56" y="222323"/>
            <a:ext cx="7781544" cy="700028"/>
          </a:xfrm>
        </p:spPr>
        <p:txBody>
          <a:bodyPr>
            <a:normAutofit/>
          </a:bodyPr>
          <a:lstStyle/>
          <a:p>
            <a:r>
              <a:rPr lang="fr-FR" sz="3600" dirty="0"/>
              <a:t>C.R.U.D.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184D3E-9835-4935-9D34-8A8347408F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1556" y="1031264"/>
            <a:ext cx="6803136" cy="365760"/>
          </a:xfrm>
        </p:spPr>
        <p:txBody>
          <a:bodyPr/>
          <a:lstStyle/>
          <a:p>
            <a:r>
              <a:rPr lang="fr-FR" dirty="0"/>
              <a:t>Extrait requête d’ajout en base de données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BD001B-E23D-4F99-B02A-7A1B5B1FD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26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53ACBAA-B8F0-445F-A8C8-9D9094D85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524" y="1345456"/>
            <a:ext cx="6030167" cy="533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0106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27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17769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276A5D-1221-4C96-BA8E-8B49A8891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321469"/>
            <a:ext cx="2246852" cy="601879"/>
          </a:xfrm>
        </p:spPr>
        <p:txBody>
          <a:bodyPr>
            <a:normAutofit/>
          </a:bodyPr>
          <a:lstStyle/>
          <a:p>
            <a:r>
              <a:rPr lang="fr-FR" sz="3600" dirty="0"/>
              <a:t>Sécurité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F01D8A2-789E-43DF-8B28-A16C4A175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504" y="1063366"/>
            <a:ext cx="6803136" cy="365760"/>
          </a:xfrm>
        </p:spPr>
        <p:txBody>
          <a:bodyPr/>
          <a:lstStyle/>
          <a:p>
            <a:r>
              <a:rPr lang="fr-FR" dirty="0"/>
              <a:t>Faille XSS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E58E7C2-D547-4E29-BE00-7CF20456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28</a:t>
            </a:fld>
            <a:endParaRPr lang="fr-FR" noProof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74ABEF67-6581-439F-8B80-DD898D778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864" y="2381104"/>
            <a:ext cx="6430272" cy="209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4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276A5D-1221-4C96-BA8E-8B49A8891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321469"/>
            <a:ext cx="2246852" cy="601879"/>
          </a:xfrm>
        </p:spPr>
        <p:txBody>
          <a:bodyPr>
            <a:normAutofit/>
          </a:bodyPr>
          <a:lstStyle/>
          <a:p>
            <a:r>
              <a:rPr lang="fr-FR" sz="3600" dirty="0"/>
              <a:t>Sécurité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F01D8A2-789E-43DF-8B28-A16C4A175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504" y="1063366"/>
            <a:ext cx="6803136" cy="365760"/>
          </a:xfrm>
        </p:spPr>
        <p:txBody>
          <a:bodyPr/>
          <a:lstStyle/>
          <a:p>
            <a:r>
              <a:rPr lang="fr-FR" dirty="0"/>
              <a:t>Injection SQL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E58E7C2-D547-4E29-BE00-7CF20456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29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7428684-2544-4AA3-972A-F8BA53854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756" y="1569144"/>
            <a:ext cx="6422772" cy="491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07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451" y="629093"/>
            <a:ext cx="4625549" cy="63134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sz="4000" dirty="0"/>
              <a:t>L’entreprise </a:t>
            </a:r>
            <a:r>
              <a:rPr lang="fr-FR" sz="4000" dirty="0" err="1"/>
              <a:t>Ibloo</a:t>
            </a:r>
            <a:endParaRPr lang="fr-FR" sz="400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452" y="4422437"/>
            <a:ext cx="6803136" cy="1490800"/>
          </a:xfrm>
        </p:spPr>
        <p:txBody>
          <a:bodyPr rtlCol="0"/>
          <a:lstStyle/>
          <a:p>
            <a:pPr rtl="0"/>
            <a:r>
              <a:rPr lang="fr-FR" dirty="0"/>
              <a:t>Installeur de fibre optique par tout en France </a:t>
            </a:r>
          </a:p>
          <a:p>
            <a:pPr rtl="0"/>
            <a:endParaRPr lang="fr-FR" dirty="0"/>
          </a:p>
          <a:p>
            <a:pPr rtl="0"/>
            <a:r>
              <a:rPr lang="fr-FR" dirty="0"/>
              <a:t>Entreprise basé à Tours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3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F3D3D63-FFA6-416D-8DFF-E7B99AB1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452" y="1690163"/>
            <a:ext cx="4625548" cy="229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EDC7217-2779-44E0-9E6D-3B387951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30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BC29A2D-8A50-4B81-9DAB-3A5876D1FD8F}"/>
              </a:ext>
            </a:extLst>
          </p:cNvPr>
          <p:cNvSpPr txBox="1"/>
          <p:nvPr/>
        </p:nvSpPr>
        <p:spPr>
          <a:xfrm>
            <a:off x="3318250" y="203490"/>
            <a:ext cx="1980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TODO</a:t>
            </a:r>
          </a:p>
        </p:txBody>
      </p:sp>
      <p:sp>
        <p:nvSpPr>
          <p:cNvPr id="7" name="Espace réservé du texte 9">
            <a:extLst>
              <a:ext uri="{FF2B5EF4-FFF2-40B4-BE49-F238E27FC236}">
                <a16:creationId xmlns:a16="http://schemas.microsoft.com/office/drawing/2014/main" id="{04591AA5-B247-47AA-9CA0-4C6FD846F8F5}"/>
              </a:ext>
            </a:extLst>
          </p:cNvPr>
          <p:cNvSpPr txBox="1">
            <a:spLocks/>
          </p:cNvSpPr>
          <p:nvPr/>
        </p:nvSpPr>
        <p:spPr>
          <a:xfrm>
            <a:off x="3119155" y="1804524"/>
            <a:ext cx="7353503" cy="4093243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fr-FR" dirty="0"/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FCC2F92-6710-4E0A-94B9-D06A74721085}"/>
              </a:ext>
            </a:extLst>
          </p:cNvPr>
          <p:cNvSpPr txBox="1">
            <a:spLocks/>
          </p:cNvSpPr>
          <p:nvPr/>
        </p:nvSpPr>
        <p:spPr>
          <a:xfrm>
            <a:off x="2802447" y="1298682"/>
            <a:ext cx="7353503" cy="5104926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1800" dirty="0">
                <a:solidFill>
                  <a:schemeClr val="bg1"/>
                </a:solidFill>
              </a:rPr>
              <a:t>Affinage du CSS (Passage en first mobile, les items en </a:t>
            </a:r>
            <a:r>
              <a:rPr lang="fr-FR" sz="1800" dirty="0" err="1">
                <a:solidFill>
                  <a:schemeClr val="bg1"/>
                </a:solidFill>
              </a:rPr>
              <a:t>cards</a:t>
            </a:r>
            <a:r>
              <a:rPr lang="fr-FR" sz="1800" dirty="0">
                <a:solidFill>
                  <a:schemeClr val="bg1"/>
                </a:solidFill>
              </a:rPr>
              <a:t>, </a:t>
            </a:r>
            <a:r>
              <a:rPr lang="fr-FR" sz="1800" dirty="0" err="1">
                <a:solidFill>
                  <a:schemeClr val="bg1"/>
                </a:solidFill>
              </a:rPr>
              <a:t>ect</a:t>
            </a:r>
            <a:r>
              <a:rPr lang="fr-FR" sz="1800" dirty="0">
                <a:solidFill>
                  <a:schemeClr val="bg1"/>
                </a:solidFill>
              </a:rPr>
              <a:t>…)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Utilisation de l’API Smite? (Si oui ajouter une partie utilisateur)</a:t>
            </a:r>
          </a:p>
          <a:p>
            <a:pPr marL="457200" lvl="1" indent="0">
              <a:buNone/>
            </a:pPr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Ajouter gestions des </a:t>
            </a:r>
            <a:r>
              <a:rPr lang="fr-FR" sz="1800" dirty="0" err="1">
                <a:solidFill>
                  <a:schemeClr val="bg1"/>
                </a:solidFill>
              </a:rPr>
              <a:t>medias</a:t>
            </a:r>
            <a:endParaRPr lang="fr-FR" sz="1800" dirty="0">
              <a:solidFill>
                <a:schemeClr val="bg1"/>
              </a:solidFill>
            </a:endParaRP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Toute la partie CRUD sur les objets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Limiter le nombre de dieux affichés et créer une pagination en AJAX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Ajouter animation sur les images</a:t>
            </a:r>
          </a:p>
          <a:p>
            <a:pPr marL="457200" lvl="1" indent="0">
              <a:buNone/>
            </a:pPr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CRUD Web Storage pour garder les 3 dernières tirages</a:t>
            </a:r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3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5A39027-1F49-4FF0-ACC8-5E38BFC2A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4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38F2F139-C009-40F3-814E-66CA4FB15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482" y="636816"/>
            <a:ext cx="7781544" cy="1699976"/>
          </a:xfrm>
        </p:spPr>
        <p:txBody>
          <a:bodyPr>
            <a:noAutofit/>
          </a:bodyPr>
          <a:lstStyle/>
          <a:p>
            <a:r>
              <a:rPr lang="fr-FR" sz="3600" dirty="0"/>
              <a:t>Projet « Test de l’éligibilité via la géolocalisation »</a:t>
            </a:r>
            <a:br>
              <a:rPr lang="fr-FR" sz="3200" dirty="0"/>
            </a:br>
            <a:endParaRPr lang="fr-FR" sz="32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18C99F-5A48-4CAB-AC37-83EE35526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754" y="1951189"/>
            <a:ext cx="7903028" cy="472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8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A828734-B4CC-4BC8-A9EE-0E784ACD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5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330CF92-C28B-4CB5-86C4-E3DE1B1AF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24" y="1291215"/>
            <a:ext cx="9427881" cy="5166665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0AD86FB9-7DA8-4F62-B77D-F5E1D4DCA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856" y="400120"/>
            <a:ext cx="6732888" cy="614293"/>
          </a:xfrm>
        </p:spPr>
        <p:txBody>
          <a:bodyPr>
            <a:noAutofit/>
          </a:bodyPr>
          <a:lstStyle/>
          <a:p>
            <a:r>
              <a:rPr lang="fr-FR" sz="3200" dirty="0"/>
              <a:t>Cas d’utilisation</a:t>
            </a:r>
          </a:p>
        </p:txBody>
      </p:sp>
    </p:spTree>
    <p:extLst>
      <p:ext uri="{BB962C8B-B14F-4D97-AF65-F5344CB8AC3E}">
        <p14:creationId xmlns:p14="http://schemas.microsoft.com/office/powerpoint/2010/main" val="137354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A5649A4-3229-4CE3-BC2F-73C4FB59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6</a:t>
            </a:fld>
            <a:endParaRPr lang="fr-FR" noProof="0"/>
          </a:p>
        </p:txBody>
      </p:sp>
      <p:sp>
        <p:nvSpPr>
          <p:cNvPr id="5" name="Titre 3">
            <a:extLst>
              <a:ext uri="{FF2B5EF4-FFF2-40B4-BE49-F238E27FC236}">
                <a16:creationId xmlns:a16="http://schemas.microsoft.com/office/drawing/2014/main" id="{FB0F5742-4505-4522-A277-0DF91AC24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0975" y="501360"/>
            <a:ext cx="6732888" cy="613065"/>
          </a:xfrm>
        </p:spPr>
        <p:txBody>
          <a:bodyPr>
            <a:noAutofit/>
          </a:bodyPr>
          <a:lstStyle/>
          <a:p>
            <a:r>
              <a:rPr lang="fr-FR" sz="3600" dirty="0"/>
              <a:t>Algorithme de la fonction</a:t>
            </a:r>
            <a:endParaRPr lang="fr-FR" sz="320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BA0E623-33B0-49B6-B5E6-2EED65450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91" y="1382537"/>
            <a:ext cx="4795021" cy="471108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84782A9-375A-4C70-8431-9A7BADA6C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71" y="1382537"/>
            <a:ext cx="6136430" cy="471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06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A5649A4-3229-4CE3-BC2F-73C4FB59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7</a:t>
            </a:fld>
            <a:endParaRPr lang="fr-FR" noProof="0"/>
          </a:p>
        </p:txBody>
      </p:sp>
      <p:sp>
        <p:nvSpPr>
          <p:cNvPr id="5" name="Titre 3">
            <a:extLst>
              <a:ext uri="{FF2B5EF4-FFF2-40B4-BE49-F238E27FC236}">
                <a16:creationId xmlns:a16="http://schemas.microsoft.com/office/drawing/2014/main" id="{FB0F5742-4505-4522-A277-0DF91AC24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488" y="789594"/>
            <a:ext cx="6732888" cy="613065"/>
          </a:xfrm>
        </p:spPr>
        <p:txBody>
          <a:bodyPr>
            <a:noAutofit/>
          </a:bodyPr>
          <a:lstStyle/>
          <a:p>
            <a:r>
              <a:rPr lang="fr-FR" sz="3600" dirty="0"/>
              <a:t>Extrait du code</a:t>
            </a:r>
            <a:endParaRPr lang="fr-FR" sz="32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5908815-5E9B-43D6-A64C-B4DC6D637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25" y="1809489"/>
            <a:ext cx="11345749" cy="425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22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E0DD641-4859-4605-9581-9D0B9FC11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8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9BB6A77-2F1D-4F80-9BEE-77CF5BD8D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036" y="358368"/>
            <a:ext cx="4659738" cy="524319"/>
          </a:xfrm>
        </p:spPr>
        <p:txBody>
          <a:bodyPr>
            <a:normAutofit/>
          </a:bodyPr>
          <a:lstStyle/>
          <a:p>
            <a:r>
              <a:rPr lang="fr-FR" sz="2800" dirty="0"/>
              <a:t>Documentation en anglais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C57203-4878-4B01-B347-BE38C0CB8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81" y="1291761"/>
            <a:ext cx="6304606" cy="542738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7FC80F8-CBE0-4DD2-AB53-175DD2F5B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856" y="4163814"/>
            <a:ext cx="5468144" cy="49057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32577C9-68EB-4D3C-B861-D1583D7F0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856" y="2843868"/>
            <a:ext cx="5468144" cy="92675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410F45BF-2819-4077-B253-F647DD4267D6}"/>
              </a:ext>
            </a:extLst>
          </p:cNvPr>
          <p:cNvSpPr txBox="1"/>
          <p:nvPr/>
        </p:nvSpPr>
        <p:spPr>
          <a:xfrm>
            <a:off x="6726760" y="6411366"/>
            <a:ext cx="2731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solidFill>
                  <a:schemeClr val="bg1"/>
                </a:solidFill>
              </a:rPr>
              <a:t>Source: https://pyproj4.github.io</a:t>
            </a:r>
          </a:p>
        </p:txBody>
      </p:sp>
    </p:spTree>
    <p:extLst>
      <p:ext uri="{BB962C8B-B14F-4D97-AF65-F5344CB8AC3E}">
        <p14:creationId xmlns:p14="http://schemas.microsoft.com/office/powerpoint/2010/main" val="123100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9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59596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677498_TF66687569" id="{787900FF-6872-4441-B598-37355B1445EE}" vid="{F772BB80-56EE-4656-A7E3-611E117A189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B67ACAB-C3DC-429D-A23C-0723C084FE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95DE24-D6C3-4A00-9085-D9594C193A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992231-163D-4428-A2B8-DA1FE0274129}">
  <ds:schemaRefs>
    <ds:schemaRef ds:uri="http://schemas.microsoft.com/office/2006/metadata/properties"/>
    <ds:schemaRef ds:uri="http://purl.org/dc/dcmitype/"/>
    <ds:schemaRef ds:uri="http://schemas.microsoft.com/sharepoint/v3"/>
    <ds:schemaRef ds:uri="http://purl.org/dc/elements/1.1/"/>
    <ds:schemaRef ds:uri="http://schemas.openxmlformats.org/package/2006/metadata/core-properties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http://purl.org/dc/terms/"/>
    <ds:schemaRef ds:uri="fb0879af-3eba-417a-a55a-ffe6dcd6ca77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bleue moderne</Template>
  <TotalTime>3058</TotalTime>
  <Words>487</Words>
  <Application>Microsoft Office PowerPoint</Application>
  <PresentationFormat>Grand écran</PresentationFormat>
  <Paragraphs>131</Paragraphs>
  <Slides>31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7" baseType="lpstr">
      <vt:lpstr>Arial</vt:lpstr>
      <vt:lpstr>Calibri</vt:lpstr>
      <vt:lpstr>Roboto</vt:lpstr>
      <vt:lpstr>Trade Gothic LT Pro</vt:lpstr>
      <vt:lpstr>Trebuchet MS</vt:lpstr>
      <vt:lpstr>Thème Office</vt:lpstr>
      <vt:lpstr>Soutenance</vt:lpstr>
      <vt:lpstr>SOMMAIRE</vt:lpstr>
      <vt:lpstr>L’entreprise Ibloo</vt:lpstr>
      <vt:lpstr>Projet « Test de l’éligibilité via la géolocalisation » </vt:lpstr>
      <vt:lpstr>Cas d’utilisation</vt:lpstr>
      <vt:lpstr>Algorithme de la fonction</vt:lpstr>
      <vt:lpstr>Extrait du code</vt:lpstr>
      <vt:lpstr>Documentation en anglais</vt:lpstr>
      <vt:lpstr>Démonstration</vt:lpstr>
      <vt:lpstr>Projet « Randomizer SMITE »</vt:lpstr>
      <vt:lpstr>Cas d’utilisation</vt:lpstr>
      <vt:lpstr>Maquettage de l’application</vt:lpstr>
      <vt:lpstr>Maquettage de l’application</vt:lpstr>
      <vt:lpstr>Maquettage de l’application</vt:lpstr>
      <vt:lpstr>Extraits de code</vt:lpstr>
      <vt:lpstr>Extraits de code</vt:lpstr>
      <vt:lpstr>Interface dynamique</vt:lpstr>
      <vt:lpstr>Interface dynamique</vt:lpstr>
      <vt:lpstr>Démonstration</vt:lpstr>
      <vt:lpstr>Modèle conceptuel de données: Merise</vt:lpstr>
      <vt:lpstr>Modèle Logique de Données</vt:lpstr>
      <vt:lpstr>Architecture MVC</vt:lpstr>
      <vt:lpstr>Le Router</vt:lpstr>
      <vt:lpstr>C.R.U.D.</vt:lpstr>
      <vt:lpstr>C.R.U.D.</vt:lpstr>
      <vt:lpstr>C.R.U.D.</vt:lpstr>
      <vt:lpstr>Démonstration</vt:lpstr>
      <vt:lpstr>Sécurité</vt:lpstr>
      <vt:lpstr>Sécurité</vt:lpstr>
      <vt:lpstr>Présentation PowerPoint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</dc:title>
  <dc:creator>loic LECOMTE</dc:creator>
  <cp:lastModifiedBy>loic LECOMTE</cp:lastModifiedBy>
  <cp:revision>95</cp:revision>
  <dcterms:created xsi:type="dcterms:W3CDTF">2021-06-22T15:48:38Z</dcterms:created>
  <dcterms:modified xsi:type="dcterms:W3CDTF">2021-07-07T20:11:38Z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